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6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19" r:id="rId2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49" Type="http://schemas.openxmlformats.org/officeDocument/2006/relationships/slide" Target="slides/slide13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FCCD8B52-978E-AAFE-E216-F75DB21D9D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32A2303-EC33-4659-BC87-41A48178C98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23" name="Rectangle 2">
            <a:extLst>
              <a:ext uri="{FF2B5EF4-FFF2-40B4-BE49-F238E27FC236}">
                <a16:creationId xmlns:a16="http://schemas.microsoft.com/office/drawing/2014/main" id="{FEE99F21-3DD4-52AC-0C83-0FFE5378F32A}"/>
              </a:ext>
            </a:extLst>
          </p:cNvPr>
          <p:cNvSpPr>
            <a:spLocks noRot="1" noChangeArrowheads="1" noTextEdit="1"/>
          </p:cNvSpPr>
          <p:nvPr>
            <p:ph type="sldImg"/>
          </p:nvPr>
        </p:nvSpPr>
        <p:spPr>
          <a:ln/>
        </p:spPr>
      </p:sp>
      <p:sp>
        <p:nvSpPr>
          <p:cNvPr id="56324" name="Rectangle 3">
            <a:extLst>
              <a:ext uri="{FF2B5EF4-FFF2-40B4-BE49-F238E27FC236}">
                <a16:creationId xmlns:a16="http://schemas.microsoft.com/office/drawing/2014/main" id="{5B807832-DAC0-E1B6-2EA2-2BC79F0F1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To complete the SF-2809, you must use the 3-digit enrollment code from the plan brochure to indicate your selection, and if applicable, the names, social security numbers, and birth dates of eligible family members.</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If you choose to not enroll in a health plan, you are still required to complete a SF-2809 waiving your opportunity to enroll.</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You must submit your form to the Human Resource Office in Minneapolis within 60 days of your appointment.</a:t>
            </a:r>
          </a:p>
          <a:p>
            <a:pPr eaLnBrk="1" hangingPunct="1"/>
            <a:endParaRPr lang="en-US" altLang="zh-CN">
              <a:latin typeface="Arial" panose="020B0604020202020204" pitchFamily="34" charset="0"/>
            </a:endParaRPr>
          </a:p>
          <a:p>
            <a:pPr eaLnBrk="1" hangingPunct="1"/>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21.xml"/><Relationship Id="rId2" Type="http://schemas.openxmlformats.org/officeDocument/2006/relationships/notesSlide" Target="../notesSlides/notesSlide65.xml"/><Relationship Id="rId3" Type="http://schemas.openxmlformats.org/officeDocument/2006/relationships/hyperlink" Target="http://www.opm.gov/forms/pdf_fill/sf2809.pdf" TargetMode="External"/><Relationship Id="rId4" Type="http://schemas.openxmlformats.org/officeDocument/2006/relationships/image" Target="../media/image276.wmf"/></Relationships>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a:extLst>
              <a:ext uri="{FF2B5EF4-FFF2-40B4-BE49-F238E27FC236}">
                <a16:creationId xmlns:a16="http://schemas.microsoft.com/office/drawing/2014/main" id="{00BFC1D5-B39A-8F54-226B-78307E437DF3}"/>
              </a:ext>
            </a:extLst>
          </p:cNvPr>
          <p:cNvSpPr>
            <a:spLocks noGrp="1" noChangeArrowheads="1"/>
          </p:cNvSpPr>
          <p:nvPr>
            <p:ph type="title"/>
          </p:nvPr>
        </p:nvSpPr>
        <p:spPr/>
        <p:txBody>
          <a:bodyPr/>
          <a:lstStyle/>
          <a:p>
            <a:pPr eaLnBrk="1" hangingPunct="1"/>
            <a:r>
              <a:rPr lang="en-US" altLang="zh-CN">
                <a:ea typeface="宋体" panose="02010600030101010101" pitchFamily="2" charset="-122"/>
              </a:rPr>
              <a:t>Health Insurance</a:t>
            </a:r>
          </a:p>
        </p:txBody>
      </p:sp>
      <p:sp>
        <p:nvSpPr>
          <p:cNvPr id="16387" name="Rectangle 3">
            <a:extLst>
              <a:ext uri="{FF2B5EF4-FFF2-40B4-BE49-F238E27FC236}">
                <a16:creationId xmlns:a16="http://schemas.microsoft.com/office/drawing/2014/main" id="{C17ABD43-7117-A951-9C05-C3D551057A5A}"/>
              </a:ext>
            </a:extLst>
          </p:cNvPr>
          <p:cNvSpPr>
            <a:spLocks noGrp="1" noChangeArrowheads="1"/>
          </p:cNvSpPr>
          <p:nvPr>
            <p:ph idx="1"/>
          </p:nvPr>
        </p:nvSpPr>
        <p:spPr>
          <a:xfrm>
            <a:off x="837765" y="2362755"/>
            <a:ext cx="7694574" cy="4645780"/>
          </a:xfrm>
        </p:spPr>
        <p:txBody>
          <a:bodyPr/>
          <a:lstStyle/>
          <a:p>
            <a:pPr eaLnBrk="1" hangingPunct="1">
              <a:lnSpc>
                <a:spcPct val="80000"/>
              </a:lnSpc>
              <a:buFont typeface="Wingdings" panose="05000000000000000000" pitchFamily="2" charset="2"/>
              <a:buNone/>
            </a:pPr>
            <a:r>
              <a:rPr lang="en-US" altLang="zh-CN" sz="1799" b="1">
                <a:ea typeface="宋体" panose="02010600030101010101" pitchFamily="2" charset="-122"/>
              </a:rPr>
              <a:t>How to enroll in a health plan:</a:t>
            </a:r>
          </a:p>
          <a:p>
            <a:pPr eaLnBrk="1" hangingPunct="1">
              <a:lnSpc>
                <a:spcPct val="80000"/>
              </a:lnSpc>
            </a:pPr>
            <a:r>
              <a:rPr lang="en-US" altLang="zh-CN" sz="1799">
                <a:ea typeface="宋体" panose="02010600030101010101" pitchFamily="2" charset="-122"/>
              </a:rPr>
              <a:t>Complete the SF-2809, Health Benefits Election Form:</a:t>
            </a:r>
          </a:p>
          <a:p>
            <a:pPr eaLnBrk="1" hangingPunct="1">
              <a:lnSpc>
                <a:spcPct val="80000"/>
              </a:lnSpc>
              <a:buFont typeface="Wingdings" panose="05000000000000000000" pitchFamily="2" charset="2"/>
              <a:buNone/>
            </a:pPr>
            <a:r>
              <a:rPr lang="en-US" altLang="zh-CN" sz="1799">
                <a:ea typeface="宋体" panose="02010600030101010101" pitchFamily="2" charset="-122"/>
              </a:rPr>
              <a:t>	</a:t>
            </a:r>
            <a:r>
              <a:rPr lang="en-US" altLang="zh-CN" sz="1799">
                <a:ea typeface="宋体" panose="02010600030101010101" pitchFamily="2" charset="-122"/>
                <a:hlinkClick r:id="rId3"/>
              </a:rPr>
              <a:t>http://www.opm.gov/forms/pdf_fill/sf2809.pdf</a:t>
            </a:r>
            <a:endParaRPr lang="en-US" altLang="zh-CN" sz="1799">
              <a:ea typeface="宋体" panose="02010600030101010101" pitchFamily="2" charset="-122"/>
            </a:endParaRPr>
          </a:p>
          <a:p>
            <a:pPr eaLnBrk="1" hangingPunct="1">
              <a:lnSpc>
                <a:spcPct val="80000"/>
              </a:lnSpc>
              <a:buFont typeface="Wingdings" panose="05000000000000000000" pitchFamily="2" charset="2"/>
              <a:buNone/>
            </a:pPr>
            <a:endParaRPr lang="en-US" altLang="zh-CN" sz="1799">
              <a:ea typeface="宋体" panose="02010600030101010101" pitchFamily="2" charset="-122"/>
            </a:endParaRPr>
          </a:p>
          <a:p>
            <a:pPr eaLnBrk="1" hangingPunct="1">
              <a:lnSpc>
                <a:spcPct val="80000"/>
              </a:lnSpc>
            </a:pPr>
            <a:r>
              <a:rPr lang="en-US" altLang="zh-CN" sz="1799">
                <a:ea typeface="宋体" panose="02010600030101010101" pitchFamily="2" charset="-122"/>
              </a:rPr>
              <a:t>Follow the instructions included with the form.</a:t>
            </a:r>
          </a:p>
          <a:p>
            <a:pPr eaLnBrk="1" hangingPunct="1">
              <a:lnSpc>
                <a:spcPct val="80000"/>
              </a:lnSpc>
            </a:pPr>
            <a:r>
              <a:rPr lang="en-US" altLang="zh-CN" sz="1799">
                <a:ea typeface="宋体" panose="02010600030101010101" pitchFamily="2" charset="-122"/>
              </a:rPr>
              <a:t>Print copy 1, Official Personnel Folder copy, and send it to Human Resources Operations in Minneapolis within 60 days of your employment date.  The other copies are not needed. This form may be faxed to 612-336-3545, or mailed.</a:t>
            </a:r>
            <a:endParaRPr lang="en-US" altLang="zh-CN" sz="1799" b="1">
              <a:ea typeface="宋体" panose="02010600030101010101" pitchFamily="2" charset="-122"/>
            </a:endParaRPr>
          </a:p>
          <a:p>
            <a:pPr eaLnBrk="1" hangingPunct="1">
              <a:lnSpc>
                <a:spcPct val="80000"/>
              </a:lnSpc>
            </a:pPr>
            <a:r>
              <a:rPr lang="en-US" altLang="zh-CN" sz="1799">
                <a:ea typeface="宋体" panose="02010600030101010101" pitchFamily="2" charset="-122"/>
              </a:rPr>
              <a:t>Even if you elect not to enroll in a health plan at this time, you are required to complete the SF-2809, electing not to enroll, and send it to Human Resources Operations in Minneapolis within 60 days of your employment date.</a:t>
            </a:r>
          </a:p>
          <a:p>
            <a:pPr eaLnBrk="1" hangingPunct="1">
              <a:lnSpc>
                <a:spcPct val="80000"/>
              </a:lnSpc>
            </a:pPr>
            <a:r>
              <a:rPr lang="en-US" altLang="zh-CN" sz="1799">
                <a:ea typeface="宋体" panose="02010600030101010101" pitchFamily="2" charset="-122"/>
              </a:rPr>
              <a:t>If you miss this opportunity to enroll, you will need to wait for the annual open season, or a qualifying life event.</a:t>
            </a:r>
          </a:p>
          <a:p>
            <a:pPr eaLnBrk="1" hangingPunct="1">
              <a:lnSpc>
                <a:spcPct val="80000"/>
              </a:lnSpc>
              <a:buFont typeface="Wingdings" panose="05000000000000000000" pitchFamily="2" charset="2"/>
              <a:buNone/>
            </a:pPr>
            <a:endParaRPr lang="en-US" altLang="zh-CN" sz="1799">
              <a:ea typeface="宋体" panose="02010600030101010101" pitchFamily="2" charset="-122"/>
            </a:endParaRPr>
          </a:p>
          <a:p>
            <a:pPr eaLnBrk="1" hangingPunct="1">
              <a:lnSpc>
                <a:spcPct val="80000"/>
              </a:lnSpc>
              <a:buFont typeface="Wingdings" panose="05000000000000000000" pitchFamily="2" charset="2"/>
              <a:buNone/>
            </a:pPr>
            <a:endParaRPr lang="en-US" altLang="zh-CN" sz="1199">
              <a:ea typeface="宋体" panose="02010600030101010101" pitchFamily="2" charset="-122"/>
            </a:endParaRPr>
          </a:p>
          <a:p>
            <a:pPr eaLnBrk="1" hangingPunct="1">
              <a:lnSpc>
                <a:spcPct val="80000"/>
              </a:lnSpc>
              <a:buFont typeface="Wingdings" panose="05000000000000000000" pitchFamily="2" charset="2"/>
              <a:buNone/>
            </a:pPr>
            <a:endParaRPr lang="en-US" altLang="zh-CN" sz="900">
              <a:ea typeface="宋体" panose="02010600030101010101" pitchFamily="2" charset="-122"/>
            </a:endParaRPr>
          </a:p>
          <a:p>
            <a:pPr eaLnBrk="1" hangingPunct="1">
              <a:lnSpc>
                <a:spcPct val="80000"/>
              </a:lnSpc>
              <a:buFont typeface="Wingdings" panose="05000000000000000000" pitchFamily="2" charset="2"/>
              <a:buNone/>
            </a:pPr>
            <a:r>
              <a:rPr lang="en-US" altLang="zh-CN" sz="900">
                <a:ea typeface="宋体" panose="02010600030101010101" pitchFamily="2" charset="-122"/>
              </a:rPr>
              <a:t> </a:t>
            </a:r>
          </a:p>
        </p:txBody>
      </p:sp>
      <p:pic>
        <p:nvPicPr>
          <p:cNvPr id="16388" name="Picture 4" descr="MCj02918440000[1]">
            <a:extLst>
              <a:ext uri="{FF2B5EF4-FFF2-40B4-BE49-F238E27FC236}">
                <a16:creationId xmlns:a16="http://schemas.microsoft.com/office/drawing/2014/main" id="{D23EC10C-5804-3A6A-20E6-1204DF8B22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299" y="1759761"/>
            <a:ext cx="1675527" cy="1675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